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59" r:id="rId6"/>
  </p:sldIdLst>
  <p:sldSz cx="12192000" cy="6858000"/>
  <p:notesSz cx="6858000" cy="9144000"/>
  <p:embeddedFontLst>
    <p:embeddedFont>
      <p:font typeface="맑은 고딕" panose="020B0503020000020004" pitchFamily="50" charset="-127"/>
      <p:regular r:id="rId7"/>
      <p:bold r:id="rId8"/>
    </p:embeddedFont>
    <p:embeddedFont>
      <p:font typeface="안동엄마까투리" panose="020B0600000101010101" pitchFamily="50" charset="-127"/>
      <p:regular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908" userDrawn="1">
          <p15:clr>
            <a:srgbClr val="A4A3A4"/>
          </p15:clr>
        </p15:guide>
        <p15:guide id="3" orient="horz" pos="52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FF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59" autoAdjust="0"/>
  </p:normalViewPr>
  <p:slideViewPr>
    <p:cSldViewPr snapToGrid="0">
      <p:cViewPr varScale="1">
        <p:scale>
          <a:sx n="104" d="100"/>
          <a:sy n="104" d="100"/>
        </p:scale>
        <p:origin x="870" y="108"/>
      </p:cViewPr>
      <p:guideLst>
        <p:guide orient="horz" pos="2160"/>
        <p:guide pos="3908"/>
        <p:guide orient="horz" pos="52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직사각형 6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1">
              <a:blip r:embed="rId2"/>
              <a:srcRect/>
              <a:tile tx="0" ty="0" sx="88000" sy="9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20000">
                  <a:schemeClr val="bg1">
                    <a:alpha val="95000"/>
                  </a:schemeClr>
                </a:gs>
                <a:gs pos="100000">
                  <a:schemeClr val="bg1">
                    <a:alpha val="4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이등변 삼각형 4"/>
          <p:cNvSpPr/>
          <p:nvPr userDrawn="1"/>
        </p:nvSpPr>
        <p:spPr>
          <a:xfrm>
            <a:off x="10220326" y="0"/>
            <a:ext cx="973932" cy="857872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/>
          <p:cNvSpPr/>
          <p:nvPr userDrawn="1"/>
        </p:nvSpPr>
        <p:spPr>
          <a:xfrm rot="10800000">
            <a:off x="10707292" y="0"/>
            <a:ext cx="973932" cy="857872"/>
          </a:xfrm>
          <a:prstGeom prst="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이등변 삼각형 7"/>
          <p:cNvSpPr/>
          <p:nvPr userDrawn="1"/>
        </p:nvSpPr>
        <p:spPr>
          <a:xfrm rot="10800000">
            <a:off x="10220326" y="857872"/>
            <a:ext cx="973932" cy="85787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0707292" y="857872"/>
            <a:ext cx="973932" cy="857872"/>
          </a:xfrm>
          <a:prstGeom prst="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0800000">
            <a:off x="10707292" y="1715744"/>
            <a:ext cx="973932" cy="857872"/>
          </a:xfrm>
          <a:prstGeom prst="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9246394" y="5147232"/>
            <a:ext cx="973932" cy="85787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0800000">
            <a:off x="11194258" y="4289360"/>
            <a:ext cx="973932" cy="857872"/>
          </a:xfrm>
          <a:prstGeom prst="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이등변 삼각형 12"/>
          <p:cNvSpPr/>
          <p:nvPr userDrawn="1"/>
        </p:nvSpPr>
        <p:spPr>
          <a:xfrm rot="10800000">
            <a:off x="8759428" y="0"/>
            <a:ext cx="973932" cy="857872"/>
          </a:xfrm>
          <a:prstGeom prst="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3"/>
          <p:cNvSpPr/>
          <p:nvPr userDrawn="1"/>
        </p:nvSpPr>
        <p:spPr>
          <a:xfrm rot="10800000">
            <a:off x="9718846" y="1715744"/>
            <a:ext cx="973932" cy="857872"/>
          </a:xfrm>
          <a:prstGeom prst="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1453911" y="5147232"/>
            <a:ext cx="973932" cy="85787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/>
          <p:cNvSpPr/>
          <p:nvPr userDrawn="1"/>
        </p:nvSpPr>
        <p:spPr>
          <a:xfrm rot="10800000">
            <a:off x="1453911" y="6005104"/>
            <a:ext cx="973932" cy="85787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이등변 삼각형 16"/>
          <p:cNvSpPr/>
          <p:nvPr userDrawn="1"/>
        </p:nvSpPr>
        <p:spPr>
          <a:xfrm>
            <a:off x="966945" y="6005104"/>
            <a:ext cx="973932" cy="857872"/>
          </a:xfrm>
          <a:prstGeom prst="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7"/>
          <p:cNvSpPr/>
          <p:nvPr userDrawn="1"/>
        </p:nvSpPr>
        <p:spPr>
          <a:xfrm rot="10800000">
            <a:off x="966945" y="0"/>
            <a:ext cx="973932" cy="857872"/>
          </a:xfrm>
          <a:prstGeom prst="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248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직사각형 6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dpi="0" rotWithShape="1">
              <a:blip r:embed="rId2"/>
              <a:srcRect/>
              <a:tile tx="0" ty="0" sx="88000" sy="9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9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오각형 18"/>
          <p:cNvSpPr/>
          <p:nvPr userDrawn="1"/>
        </p:nvSpPr>
        <p:spPr>
          <a:xfrm rot="10800000">
            <a:off x="3889625" y="0"/>
            <a:ext cx="8316888" cy="6892290"/>
          </a:xfrm>
          <a:prstGeom prst="homePlate">
            <a:avLst>
              <a:gd name="adj" fmla="val 283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/>
          <p:cNvGrpSpPr/>
          <p:nvPr userDrawn="1"/>
        </p:nvGrpSpPr>
        <p:grpSpPr>
          <a:xfrm rot="10800000">
            <a:off x="495377" y="0"/>
            <a:ext cx="11201245" cy="6901076"/>
            <a:chOff x="966945" y="-38100"/>
            <a:chExt cx="11201245" cy="6901076"/>
          </a:xfrm>
        </p:grpSpPr>
        <p:sp>
          <p:nvSpPr>
            <p:cNvPr id="5" name="이등변 삼각형 4"/>
            <p:cNvSpPr/>
            <p:nvPr userDrawn="1"/>
          </p:nvSpPr>
          <p:spPr>
            <a:xfrm>
              <a:off x="10220326" y="0"/>
              <a:ext cx="973932" cy="857872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이등변 삼각형 5"/>
            <p:cNvSpPr/>
            <p:nvPr userDrawn="1"/>
          </p:nvSpPr>
          <p:spPr>
            <a:xfrm rot="10800000">
              <a:off x="10707292" y="0"/>
              <a:ext cx="973932" cy="85787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/>
            <p:cNvSpPr/>
            <p:nvPr userDrawn="1"/>
          </p:nvSpPr>
          <p:spPr>
            <a:xfrm rot="10800000">
              <a:off x="10220326" y="857872"/>
              <a:ext cx="973932" cy="857872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 userDrawn="1"/>
          </p:nvSpPr>
          <p:spPr>
            <a:xfrm>
              <a:off x="10707292" y="857872"/>
              <a:ext cx="973932" cy="857872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 userDrawn="1"/>
          </p:nvSpPr>
          <p:spPr>
            <a:xfrm rot="10800000">
              <a:off x="10707292" y="1715744"/>
              <a:ext cx="973932" cy="85787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/>
            <p:cNvSpPr/>
            <p:nvPr userDrawn="1"/>
          </p:nvSpPr>
          <p:spPr>
            <a:xfrm>
              <a:off x="9246394" y="5147232"/>
              <a:ext cx="973932" cy="857872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 userDrawn="1"/>
          </p:nvSpPr>
          <p:spPr>
            <a:xfrm rot="10800000">
              <a:off x="11194258" y="4289360"/>
              <a:ext cx="973932" cy="857872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 userDrawn="1"/>
          </p:nvSpPr>
          <p:spPr>
            <a:xfrm rot="10800000">
              <a:off x="8759428" y="0"/>
              <a:ext cx="973932" cy="85787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 userDrawn="1"/>
          </p:nvSpPr>
          <p:spPr>
            <a:xfrm rot="10800000">
              <a:off x="9718846" y="1715744"/>
              <a:ext cx="973932" cy="85787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/>
            <p:cNvSpPr/>
            <p:nvPr userDrawn="1"/>
          </p:nvSpPr>
          <p:spPr>
            <a:xfrm>
              <a:off x="1453911" y="5147232"/>
              <a:ext cx="973932" cy="857872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/>
            <p:cNvSpPr/>
            <p:nvPr userDrawn="1"/>
          </p:nvSpPr>
          <p:spPr>
            <a:xfrm rot="10800000">
              <a:off x="1453911" y="6005104"/>
              <a:ext cx="973932" cy="857872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 userDrawn="1"/>
          </p:nvSpPr>
          <p:spPr>
            <a:xfrm>
              <a:off x="966945" y="6005104"/>
              <a:ext cx="973932" cy="85787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/>
            <p:cNvSpPr/>
            <p:nvPr userDrawn="1"/>
          </p:nvSpPr>
          <p:spPr>
            <a:xfrm rot="10800000">
              <a:off x="966945" y="-38100"/>
              <a:ext cx="973932" cy="85787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628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자유형 40"/>
          <p:cNvSpPr/>
          <p:nvPr userDrawn="1"/>
        </p:nvSpPr>
        <p:spPr>
          <a:xfrm>
            <a:off x="-486966" y="0"/>
            <a:ext cx="973932" cy="857872"/>
          </a:xfrm>
          <a:custGeom>
            <a:avLst/>
            <a:gdLst>
              <a:gd name="connsiteX0" fmla="*/ 486966 w 973932"/>
              <a:gd name="connsiteY0" fmla="*/ 0 h 857872"/>
              <a:gd name="connsiteX1" fmla="*/ 973932 w 973932"/>
              <a:gd name="connsiteY1" fmla="*/ 857872 h 857872"/>
              <a:gd name="connsiteX2" fmla="*/ 0 w 973932"/>
              <a:gd name="connsiteY2" fmla="*/ 857872 h 857872"/>
              <a:gd name="connsiteX3" fmla="*/ 1 w 973932"/>
              <a:gd name="connsiteY3" fmla="*/ 857871 h 857872"/>
              <a:gd name="connsiteX4" fmla="*/ 486966 w 973932"/>
              <a:gd name="connsiteY4" fmla="*/ 857871 h 85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932" h="857872">
                <a:moveTo>
                  <a:pt x="486966" y="0"/>
                </a:moveTo>
                <a:lnTo>
                  <a:pt x="973932" y="857872"/>
                </a:lnTo>
                <a:lnTo>
                  <a:pt x="0" y="857872"/>
                </a:lnTo>
                <a:lnTo>
                  <a:pt x="1" y="857871"/>
                </a:lnTo>
                <a:lnTo>
                  <a:pt x="486966" y="857871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이등변 삼각형 22"/>
          <p:cNvSpPr/>
          <p:nvPr userDrawn="1"/>
        </p:nvSpPr>
        <p:spPr>
          <a:xfrm rot="10800000">
            <a:off x="0" y="0"/>
            <a:ext cx="973932" cy="857872"/>
          </a:xfrm>
          <a:prstGeom prst="triangl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자유형 41"/>
          <p:cNvSpPr/>
          <p:nvPr userDrawn="1"/>
        </p:nvSpPr>
        <p:spPr>
          <a:xfrm rot="10800000">
            <a:off x="0" y="857872"/>
            <a:ext cx="486966" cy="857872"/>
          </a:xfrm>
          <a:custGeom>
            <a:avLst/>
            <a:gdLst>
              <a:gd name="connsiteX0" fmla="*/ 486966 w 486966"/>
              <a:gd name="connsiteY0" fmla="*/ 857872 h 857872"/>
              <a:gd name="connsiteX1" fmla="*/ 0 w 486966"/>
              <a:gd name="connsiteY1" fmla="*/ 857872 h 857872"/>
              <a:gd name="connsiteX2" fmla="*/ 486966 w 486966"/>
              <a:gd name="connsiteY2" fmla="*/ 0 h 85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6966" h="857872">
                <a:moveTo>
                  <a:pt x="486966" y="857872"/>
                </a:moveTo>
                <a:lnTo>
                  <a:pt x="0" y="857872"/>
                </a:lnTo>
                <a:lnTo>
                  <a:pt x="486966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8" name="이등변 삼각형 47"/>
          <p:cNvSpPr/>
          <p:nvPr userDrawn="1"/>
        </p:nvSpPr>
        <p:spPr>
          <a:xfrm>
            <a:off x="10220326" y="2573616"/>
            <a:ext cx="973932" cy="857872"/>
          </a:xfrm>
          <a:prstGeom prst="triangle">
            <a:avLst/>
          </a:prstGeom>
          <a:solidFill>
            <a:srgbClr val="002060"/>
          </a:solidFill>
          <a:ln>
            <a:noFill/>
          </a:ln>
          <a:scene3d>
            <a:camera prst="orthographicFront"/>
            <a:lightRig rig="threePt" dir="t"/>
          </a:scene3d>
          <a:sp3d prstMaterial="clear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이등변 삼각형 48"/>
          <p:cNvSpPr/>
          <p:nvPr userDrawn="1"/>
        </p:nvSpPr>
        <p:spPr>
          <a:xfrm>
            <a:off x="9246394" y="6005104"/>
            <a:ext cx="973932" cy="857872"/>
          </a:xfrm>
          <a:prstGeom prst="triangle">
            <a:avLst/>
          </a:prstGeom>
          <a:solidFill>
            <a:srgbClr val="FFC000"/>
          </a:solidFill>
          <a:ln>
            <a:noFill/>
          </a:ln>
          <a:scene3d>
            <a:camera prst="orthographicFront"/>
            <a:lightRig rig="threePt" dir="t"/>
          </a:scene3d>
          <a:sp3d prstMaterial="clear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이등변 삼각형 49"/>
          <p:cNvSpPr/>
          <p:nvPr userDrawn="1"/>
        </p:nvSpPr>
        <p:spPr>
          <a:xfrm rot="10800000">
            <a:off x="11194258" y="5147232"/>
            <a:ext cx="973932" cy="857872"/>
          </a:xfrm>
          <a:prstGeom prst="triangle">
            <a:avLst/>
          </a:prstGeom>
          <a:solidFill>
            <a:srgbClr val="00B0F0"/>
          </a:solidFill>
          <a:ln>
            <a:noFill/>
          </a:ln>
          <a:scene3d>
            <a:camera prst="orthographicFront"/>
            <a:lightRig rig="threePt" dir="t"/>
          </a:scene3d>
          <a:sp3d prstMaterial="clear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자유형 53"/>
          <p:cNvSpPr/>
          <p:nvPr userDrawn="1"/>
        </p:nvSpPr>
        <p:spPr>
          <a:xfrm>
            <a:off x="-486966" y="1715744"/>
            <a:ext cx="973932" cy="857872"/>
          </a:xfrm>
          <a:custGeom>
            <a:avLst/>
            <a:gdLst>
              <a:gd name="connsiteX0" fmla="*/ 486966 w 973932"/>
              <a:gd name="connsiteY0" fmla="*/ 0 h 857872"/>
              <a:gd name="connsiteX1" fmla="*/ 973932 w 973932"/>
              <a:gd name="connsiteY1" fmla="*/ 857872 h 857872"/>
              <a:gd name="connsiteX2" fmla="*/ 0 w 973932"/>
              <a:gd name="connsiteY2" fmla="*/ 857872 h 857872"/>
              <a:gd name="connsiteX3" fmla="*/ 1 w 973932"/>
              <a:gd name="connsiteY3" fmla="*/ 857871 h 857872"/>
              <a:gd name="connsiteX4" fmla="*/ 486966 w 973932"/>
              <a:gd name="connsiteY4" fmla="*/ 857871 h 85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932" h="857872">
                <a:moveTo>
                  <a:pt x="486966" y="0"/>
                </a:moveTo>
                <a:lnTo>
                  <a:pt x="973932" y="857872"/>
                </a:lnTo>
                <a:lnTo>
                  <a:pt x="0" y="857872"/>
                </a:lnTo>
                <a:lnTo>
                  <a:pt x="1" y="857871"/>
                </a:lnTo>
                <a:lnTo>
                  <a:pt x="486966" y="85787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5" name="자유형 54"/>
          <p:cNvSpPr/>
          <p:nvPr userDrawn="1"/>
        </p:nvSpPr>
        <p:spPr>
          <a:xfrm rot="10800000">
            <a:off x="0" y="2573615"/>
            <a:ext cx="486966" cy="857872"/>
          </a:xfrm>
          <a:custGeom>
            <a:avLst/>
            <a:gdLst>
              <a:gd name="connsiteX0" fmla="*/ 486966 w 486966"/>
              <a:gd name="connsiteY0" fmla="*/ 857872 h 857872"/>
              <a:gd name="connsiteX1" fmla="*/ 0 w 486966"/>
              <a:gd name="connsiteY1" fmla="*/ 857872 h 857872"/>
              <a:gd name="connsiteX2" fmla="*/ 486966 w 486966"/>
              <a:gd name="connsiteY2" fmla="*/ 0 h 85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6966" h="857872">
                <a:moveTo>
                  <a:pt x="486966" y="857872"/>
                </a:moveTo>
                <a:lnTo>
                  <a:pt x="0" y="857872"/>
                </a:lnTo>
                <a:lnTo>
                  <a:pt x="486966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9" name="이등변 삼각형 58"/>
          <p:cNvSpPr/>
          <p:nvPr userDrawn="1"/>
        </p:nvSpPr>
        <p:spPr>
          <a:xfrm rot="10800000">
            <a:off x="9246394" y="857872"/>
            <a:ext cx="973932" cy="857872"/>
          </a:xfrm>
          <a:prstGeom prst="triangle">
            <a:avLst/>
          </a:prstGeom>
          <a:solidFill>
            <a:srgbClr val="0070C0"/>
          </a:solidFill>
          <a:ln>
            <a:noFill/>
          </a:ln>
          <a:scene3d>
            <a:camera prst="orthographicFront"/>
            <a:lightRig rig="threePt" dir="t"/>
          </a:scene3d>
          <a:sp3d prstMaterial="clear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193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844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71"/>
          <p:cNvSpPr txBox="1"/>
          <p:nvPr/>
        </p:nvSpPr>
        <p:spPr>
          <a:xfrm>
            <a:off x="876300" y="2232451"/>
            <a:ext cx="61430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R</a:t>
            </a:r>
            <a:r>
              <a:rPr lang="ko-KR" altLang="en-US" sz="4800" dirty="0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en-US" altLang="ko-KR" sz="4800" dirty="0" err="1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openxlsx</a:t>
            </a:r>
            <a:r>
              <a:rPr lang="ko-KR" altLang="en-US" sz="4800" dirty="0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en-US" altLang="ko-KR" sz="4800" dirty="0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package</a:t>
            </a:r>
            <a:endParaRPr lang="ko-KR" altLang="en-US" sz="4800" dirty="0">
              <a:gradFill>
                <a:gsLst>
                  <a:gs pos="0">
                    <a:srgbClr val="002060"/>
                  </a:gs>
                  <a:gs pos="100000">
                    <a:srgbClr val="002060"/>
                  </a:gs>
                </a:gsLst>
                <a:lin ang="0" scaled="1"/>
              </a:gradFill>
              <a:latin typeface="안동엄마까투리" panose="020B0600000101010101" pitchFamily="50" charset="-127"/>
              <a:ea typeface="안동엄마까투리" panose="020B0600000101010101" pitchFamily="50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876300" y="1834424"/>
            <a:ext cx="4346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gradFill>
                  <a:gsLst>
                    <a:gs pos="0">
                      <a:srgbClr val="0099FF"/>
                    </a:gs>
                    <a:gs pos="100000">
                      <a:srgbClr val="0099FF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석사 </a:t>
            </a:r>
            <a:r>
              <a:rPr lang="ko-KR" altLang="en-US" sz="2800" dirty="0" err="1">
                <a:gradFill>
                  <a:gsLst>
                    <a:gs pos="0">
                      <a:srgbClr val="0099FF"/>
                    </a:gs>
                    <a:gs pos="100000">
                      <a:srgbClr val="0099FF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스터디그룹</a:t>
            </a:r>
            <a:r>
              <a:rPr lang="ko-KR" altLang="en-US" sz="2800" dirty="0">
                <a:gradFill>
                  <a:gsLst>
                    <a:gs pos="0">
                      <a:srgbClr val="0099FF"/>
                    </a:gs>
                    <a:gs pos="100000">
                      <a:srgbClr val="0099FF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발표</a:t>
            </a:r>
            <a:r>
              <a:rPr lang="en-US" altLang="ko-KR" sz="2800" dirty="0">
                <a:gradFill>
                  <a:gsLst>
                    <a:gs pos="0">
                      <a:srgbClr val="0099FF"/>
                    </a:gs>
                    <a:gs pos="100000">
                      <a:srgbClr val="0099FF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- </a:t>
            </a:r>
            <a:r>
              <a:rPr lang="ko-KR" altLang="en-US" sz="2800" dirty="0">
                <a:gradFill>
                  <a:gsLst>
                    <a:gs pos="0">
                      <a:srgbClr val="0099FF"/>
                    </a:gs>
                    <a:gs pos="100000">
                      <a:srgbClr val="0099FF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김동현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876300" y="3027518"/>
            <a:ext cx="43813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R</a:t>
            </a:r>
            <a:r>
              <a:rPr lang="ko-KR" altLang="en-US" sz="16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en-US" altLang="ko-KR" sz="1600" dirty="0" err="1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openxlsx</a:t>
            </a:r>
            <a:r>
              <a:rPr lang="ko-KR" altLang="en-US" sz="16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en-US" altLang="ko-KR" sz="16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package</a:t>
            </a:r>
            <a:r>
              <a:rPr lang="ko-KR" altLang="en-US" sz="16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에 대해 간단하게 소개한 후</a:t>
            </a:r>
            <a:r>
              <a:rPr lang="en-US" altLang="ko-KR" sz="16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,</a:t>
            </a:r>
          </a:p>
          <a:p>
            <a:r>
              <a:rPr lang="ko-KR" altLang="en-US" sz="16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실습을 통해 어떻게 사용하는지 알아봅니다</a:t>
            </a:r>
            <a:r>
              <a:rPr lang="en-US" altLang="ko-KR" sz="16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06B0DB-595D-5268-F9D2-F86538195A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582" y="5827461"/>
            <a:ext cx="821995" cy="82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94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98326" y="1767169"/>
            <a:ext cx="29097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CONTENTS</a:t>
            </a:r>
            <a:endParaRPr lang="ko-KR" altLang="en-US" sz="4400" dirty="0">
              <a:gradFill>
                <a:gsLst>
                  <a:gs pos="0">
                    <a:srgbClr val="002060"/>
                  </a:gs>
                  <a:gs pos="100000">
                    <a:srgbClr val="002060"/>
                  </a:gs>
                </a:gsLst>
                <a:lin ang="0" scaled="1"/>
              </a:gradFill>
              <a:latin typeface="안동엄마까투리" panose="020B0600000101010101" pitchFamily="50" charset="-127"/>
              <a:ea typeface="안동엄마까투리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03110" y="2736502"/>
            <a:ext cx="464261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01. </a:t>
            </a:r>
            <a:r>
              <a:rPr lang="en-US" altLang="ko-KR" sz="2800" dirty="0" err="1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Openxlsx</a:t>
            </a:r>
            <a:r>
              <a:rPr lang="en-US" altLang="ko-KR" sz="28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package </a:t>
            </a:r>
            <a:r>
              <a:rPr lang="ko-KR" altLang="en-US" sz="28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소개</a:t>
            </a:r>
            <a:endParaRPr lang="en-US" altLang="ko-KR" sz="280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0" scaled="1"/>
              </a:gradFill>
              <a:latin typeface="안동엄마까투리" panose="020B0600000101010101" pitchFamily="50" charset="-127"/>
              <a:ea typeface="안동엄마까투리" panose="020B0600000101010101" pitchFamily="50" charset="-127"/>
            </a:endParaRPr>
          </a:p>
          <a:p>
            <a:endParaRPr lang="en-US" altLang="ko-KR" sz="280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0" scaled="1"/>
              </a:gradFill>
              <a:latin typeface="안동엄마까투리" panose="020B0600000101010101" pitchFamily="50" charset="-127"/>
              <a:ea typeface="안동엄마까투리" panose="020B0600000101010101" pitchFamily="50" charset="-127"/>
            </a:endParaRPr>
          </a:p>
          <a:p>
            <a:r>
              <a:rPr lang="en-US" altLang="ko-KR" sz="28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02. </a:t>
            </a:r>
            <a:r>
              <a:rPr lang="ko-KR" altLang="en-US" sz="28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실습</a:t>
            </a:r>
            <a:endParaRPr lang="en-US" altLang="ko-KR" sz="280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0" scaled="1"/>
              </a:gradFill>
              <a:latin typeface="안동엄마까투리" panose="020B0600000101010101" pitchFamily="50" charset="-127"/>
              <a:ea typeface="안동엄마까투리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A74414D-24EC-0944-63F8-4A8805CDE3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237" y="6086883"/>
            <a:ext cx="761526" cy="68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92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895350" y="346501"/>
            <a:ext cx="5399235" cy="850047"/>
            <a:chOff x="819150" y="403651"/>
            <a:chExt cx="5399235" cy="850047"/>
          </a:xfrm>
        </p:grpSpPr>
        <p:sp>
          <p:nvSpPr>
            <p:cNvPr id="2" name="TextBox 1"/>
            <p:cNvSpPr txBox="1"/>
            <p:nvPr/>
          </p:nvSpPr>
          <p:spPr>
            <a:xfrm>
              <a:off x="819150" y="403651"/>
              <a:ext cx="53992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0" scaled="1"/>
                  </a:gradFill>
                  <a:latin typeface="안동엄마까투리" panose="020B0600000101010101" pitchFamily="50" charset="-127"/>
                  <a:ea typeface="안동엄마까투리" panose="020B0600000101010101" pitchFamily="50" charset="-127"/>
                </a:rPr>
                <a:t>01. </a:t>
              </a:r>
              <a:r>
                <a:rPr lang="en-US" altLang="ko-KR" sz="3200" dirty="0" err="1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0" scaled="1"/>
                  </a:gradFill>
                  <a:latin typeface="안동엄마까투리" panose="020B0600000101010101" pitchFamily="50" charset="-127"/>
                  <a:ea typeface="안동엄마까투리" panose="020B0600000101010101" pitchFamily="50" charset="-127"/>
                </a:rPr>
                <a:t>Openxlsx</a:t>
              </a:r>
              <a:r>
                <a:rPr lang="en-US" altLang="ko-KR" sz="3200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0" scaled="1"/>
                  </a:gradFill>
                  <a:latin typeface="안동엄마까투리" panose="020B0600000101010101" pitchFamily="50" charset="-127"/>
                  <a:ea typeface="안동엄마까투리" panose="020B0600000101010101" pitchFamily="50" charset="-127"/>
                </a:rPr>
                <a:t> package </a:t>
              </a:r>
              <a:r>
                <a:rPr lang="ko-KR" altLang="en-US" sz="3200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0" scaled="1"/>
                  </a:gradFill>
                  <a:latin typeface="안동엄마까투리" panose="020B0600000101010101" pitchFamily="50" charset="-127"/>
                  <a:ea typeface="안동엄마까투리" panose="020B0600000101010101" pitchFamily="50" charset="-127"/>
                </a:rPr>
                <a:t>소개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19150" y="945921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400" dirty="0">
                <a:gradFill>
                  <a:gsLst>
                    <a:gs pos="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95350" y="1196548"/>
            <a:ext cx="1045614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u="sng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[Documentation]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This R package simplifies the creation of .xlsx files by providing a high level interface to writing, styling and editing worksheets. Through the use of </a:t>
            </a:r>
            <a:r>
              <a:rPr lang="en-US" altLang="ko-KR" sz="2000" dirty="0" err="1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Rcpp</a:t>
            </a:r>
            <a:r>
              <a:rPr lang="en-US" altLang="ko-KR" sz="20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, read/write times are comparable to the xlsx and </a:t>
            </a:r>
            <a:r>
              <a:rPr lang="en-US" altLang="ko-KR" sz="2000" dirty="0" err="1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XLConnect</a:t>
            </a:r>
            <a:r>
              <a:rPr lang="en-US" altLang="ko-KR" sz="20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packages with the added benefit of removing the dependency on Java.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ko-KR" altLang="en-US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이 </a:t>
            </a:r>
            <a:r>
              <a:rPr lang="en-US" altLang="ko-KR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R </a:t>
            </a:r>
            <a:r>
              <a:rPr lang="ko-KR" altLang="en-US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패키지는 워크시트 작성</a:t>
            </a:r>
            <a:r>
              <a:rPr lang="en-US" altLang="ko-KR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, </a:t>
            </a:r>
            <a:r>
              <a:rPr lang="ko-KR" altLang="en-US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스타일링 및 편집에 대한 높은 수준의 인터페이스를 제공하여 </a:t>
            </a:r>
            <a:r>
              <a:rPr lang="en-US" altLang="ko-KR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.xlsx </a:t>
            </a:r>
            <a:r>
              <a:rPr lang="ko-KR" altLang="en-US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파일 생성을 단순화한다</a:t>
            </a:r>
            <a:r>
              <a:rPr lang="en-US" altLang="ko-KR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. </a:t>
            </a:r>
            <a:r>
              <a:rPr lang="en-US" altLang="ko-KR" sz="2000" b="0" i="0" dirty="0" err="1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Rcpp</a:t>
            </a:r>
            <a:r>
              <a:rPr lang="ko-KR" altLang="en-US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를 사용하여 읽기</a:t>
            </a:r>
            <a:r>
              <a:rPr lang="en-US" altLang="ko-KR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/</a:t>
            </a:r>
            <a:r>
              <a:rPr lang="ko-KR" altLang="en-US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쓰기 시간은 </a:t>
            </a:r>
            <a:r>
              <a:rPr lang="en-US" altLang="ko-KR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xlsx </a:t>
            </a:r>
            <a:r>
              <a:rPr lang="ko-KR" altLang="en-US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및 </a:t>
            </a:r>
            <a:r>
              <a:rPr lang="en-US" altLang="ko-KR" sz="2000" b="0" i="0" dirty="0" err="1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XLConnect</a:t>
            </a:r>
            <a:r>
              <a:rPr lang="en-US" altLang="ko-KR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ko-KR" altLang="en-US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패키지와 유사하며 </a:t>
            </a:r>
            <a:r>
              <a:rPr lang="en-US" altLang="ko-KR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Java</a:t>
            </a:r>
            <a:r>
              <a:rPr lang="ko-KR" altLang="en-US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에 대한 의존성을 제거할 수 있는 추가적인 이점 있다</a:t>
            </a:r>
            <a:r>
              <a:rPr lang="en-US" altLang="ko-KR" sz="2000" b="0" i="0" dirty="0">
                <a:solidFill>
                  <a:schemeClr val="accent5"/>
                </a:solidFill>
                <a:effectLst/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.</a:t>
            </a:r>
          </a:p>
          <a:p>
            <a:endParaRPr lang="en-US" altLang="ko-KR" sz="2000" dirty="0">
              <a:solidFill>
                <a:schemeClr val="accent5"/>
              </a:solidFill>
              <a:latin typeface="안동엄마까투리" panose="020B0600000101010101" pitchFamily="50" charset="-127"/>
              <a:ea typeface="안동엄마까투리" panose="020B0600000101010101" pitchFamily="50" charset="-127"/>
            </a:endParaRPr>
          </a:p>
          <a:p>
            <a:r>
              <a:rPr lang="en-US" altLang="ko-KR" sz="2000" b="1" u="sng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[</a:t>
            </a:r>
            <a:r>
              <a:rPr lang="ko-KR" altLang="en-US" sz="2000" b="1" u="sng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언제 사용하나</a:t>
            </a:r>
            <a:r>
              <a:rPr lang="en-US" altLang="ko-KR" sz="2000" b="1" u="sng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?]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본 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package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는 </a:t>
            </a:r>
            <a:r>
              <a:rPr lang="ko-KR" altLang="en-US" sz="2000" u="sng" dirty="0">
                <a:solidFill>
                  <a:srgbClr val="FF000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하나의 엑셀 파일에 시트를 여러 개 추가할 때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많이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사용하는 편임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해당 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package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를 활용하여 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xlsx 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파일을 읽고 쓰고 할 수 있으나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, 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전반적으로 </a:t>
            </a:r>
            <a:r>
              <a:rPr lang="en-US" altLang="ko-KR" sz="2000" dirty="0" err="1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readxl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과 </a:t>
            </a:r>
            <a:r>
              <a:rPr lang="en-US" altLang="ko-KR" sz="2000" dirty="0" err="1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writexl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package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를 더 많이 사용하는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것으로 보임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. 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어떤 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package</a:t>
            </a:r>
            <a:r>
              <a:rPr lang="ko-KR" altLang="en-US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를 사용하더라도 엑셀 파일을 읽고 쓰는 데는 상관없으므로 사용자가 편한 쪽으로 사용하면 됨</a:t>
            </a:r>
            <a:r>
              <a:rPr lang="en-US" altLang="ko-KR" sz="2000" dirty="0">
                <a:solidFill>
                  <a:srgbClr val="00B050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C1AB03-4F74-9AA8-88F9-931263D392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237" y="6086883"/>
            <a:ext cx="761526" cy="68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256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895350" y="346501"/>
            <a:ext cx="1596912" cy="850047"/>
            <a:chOff x="819150" y="403651"/>
            <a:chExt cx="1596912" cy="850047"/>
          </a:xfrm>
        </p:grpSpPr>
        <p:sp>
          <p:nvSpPr>
            <p:cNvPr id="2" name="TextBox 1"/>
            <p:cNvSpPr txBox="1"/>
            <p:nvPr/>
          </p:nvSpPr>
          <p:spPr>
            <a:xfrm>
              <a:off x="819150" y="403651"/>
              <a:ext cx="159691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0" scaled="1"/>
                  </a:gradFill>
                  <a:latin typeface="안동엄마까투리" panose="020B0600000101010101" pitchFamily="50" charset="-127"/>
                  <a:ea typeface="안동엄마까투리" panose="020B0600000101010101" pitchFamily="50" charset="-127"/>
                </a:rPr>
                <a:t>02. </a:t>
              </a:r>
              <a:r>
                <a:rPr lang="ko-KR" altLang="en-US" sz="3200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0" scaled="1"/>
                  </a:gradFill>
                  <a:latin typeface="안동엄마까투리" panose="020B0600000101010101" pitchFamily="50" charset="-127"/>
                  <a:ea typeface="안동엄마까투리" panose="020B0600000101010101" pitchFamily="50" charset="-127"/>
                </a:rPr>
                <a:t>실습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19150" y="945921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400" dirty="0">
                <a:gradFill>
                  <a:gsLst>
                    <a:gs pos="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95350" y="1196548"/>
            <a:ext cx="1045614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1. Data : </a:t>
            </a:r>
            <a:r>
              <a:rPr lang="ko-KR" altLang="en-US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신재생에너지 추정 연구 </a:t>
            </a:r>
            <a:r>
              <a:rPr lang="ko-KR" altLang="en-US" sz="2000" dirty="0" err="1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발전업</a:t>
            </a:r>
            <a:r>
              <a:rPr lang="ko-KR" altLang="en-US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일부 </a:t>
            </a:r>
            <a:r>
              <a:rPr lang="en-US" altLang="ko-KR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data(</a:t>
            </a:r>
            <a:r>
              <a:rPr lang="ko-KR" altLang="en-US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개인정보는 모두 제거</a:t>
            </a:r>
            <a:r>
              <a:rPr lang="en-US" altLang="ko-KR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)</a:t>
            </a:r>
          </a:p>
          <a:p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-&gt; </a:t>
            </a:r>
            <a:r>
              <a:rPr lang="ko-KR" altLang="en-US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파일</a:t>
            </a:r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ko-KR" altLang="en-US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이름 </a:t>
            </a:r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: </a:t>
            </a:r>
            <a:r>
              <a:rPr lang="en-US" altLang="ko-KR" sz="2000" dirty="0" err="1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Rawdata</a:t>
            </a:r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example.xlsx</a:t>
            </a:r>
          </a:p>
          <a:p>
            <a:pPr marL="457200" indent="-457200">
              <a:buAutoNum type="arabicPeriod"/>
            </a:pPr>
            <a:endParaRPr lang="en-US" altLang="ko-KR" sz="2000" dirty="0">
              <a:latin typeface="안동엄마까투리" panose="020B0600000101010101" pitchFamily="50" charset="-127"/>
              <a:ea typeface="안동엄마까투리" panose="020B0600000101010101" pitchFamily="50" charset="-127"/>
            </a:endParaRPr>
          </a:p>
          <a:p>
            <a:r>
              <a:rPr lang="en-US" altLang="ko-KR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2. Code : R</a:t>
            </a:r>
          </a:p>
          <a:p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-&gt; </a:t>
            </a:r>
            <a:r>
              <a:rPr lang="ko-KR" altLang="en-US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파일 이름 </a:t>
            </a:r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: </a:t>
            </a:r>
            <a:r>
              <a:rPr lang="en-US" altLang="ko-KR" sz="2000" dirty="0" err="1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Code_Using</a:t>
            </a:r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en-US" altLang="ko-KR" sz="2000" dirty="0" err="1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openxlsx</a:t>
            </a:r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en-US" altLang="ko-KR" sz="2000" dirty="0" err="1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package.R</a:t>
            </a:r>
            <a:endParaRPr lang="en-US" altLang="ko-KR" sz="2000" dirty="0">
              <a:solidFill>
                <a:srgbClr val="6666FF"/>
              </a:solidFill>
              <a:latin typeface="안동엄마까투리" panose="020B0600000101010101" pitchFamily="50" charset="-127"/>
              <a:ea typeface="안동엄마까투리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dirty="0">
              <a:latin typeface="안동엄마까투리" panose="020B0600000101010101" pitchFamily="50" charset="-127"/>
              <a:ea typeface="안동엄마까투리" panose="020B0600000101010101" pitchFamily="50" charset="-127"/>
            </a:endParaRPr>
          </a:p>
          <a:p>
            <a:r>
              <a:rPr lang="en-US" altLang="ko-KR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3. Result : “Result.xlsx” </a:t>
            </a:r>
            <a:r>
              <a:rPr lang="ko-KR" altLang="en-US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파일 하나에 에너지원 별로 시트가 구분되어</a:t>
            </a:r>
            <a:r>
              <a:rPr lang="en-US" altLang="ko-KR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 </a:t>
            </a:r>
            <a:r>
              <a:rPr lang="ko-KR" altLang="en-US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디렉토리에 생성됨</a:t>
            </a:r>
            <a:r>
              <a:rPr lang="en-US" altLang="ko-KR" sz="2000" dirty="0"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.</a:t>
            </a:r>
          </a:p>
          <a:p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-&gt; </a:t>
            </a:r>
            <a:r>
              <a:rPr lang="ko-KR" altLang="en-US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파일 이름 </a:t>
            </a:r>
            <a:r>
              <a:rPr lang="en-US" altLang="ko-KR" sz="2000" dirty="0">
                <a:solidFill>
                  <a:srgbClr val="6666FF"/>
                </a:solidFill>
                <a:latin typeface="안동엄마까투리" panose="020B0600000101010101" pitchFamily="50" charset="-127"/>
                <a:ea typeface="안동엄마까투리" panose="020B0600000101010101" pitchFamily="50" charset="-127"/>
              </a:rPr>
              <a:t>: Result.xlsx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C1AB03-4F74-9AA8-88F9-931263D392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237" y="6086883"/>
            <a:ext cx="761526" cy="68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901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4475018" y="2471157"/>
            <a:ext cx="3445174" cy="1269147"/>
            <a:chOff x="4373416" y="2639794"/>
            <a:chExt cx="3445174" cy="1269147"/>
          </a:xfrm>
        </p:grpSpPr>
        <p:sp>
          <p:nvSpPr>
            <p:cNvPr id="72" name="TextBox 71"/>
            <p:cNvSpPr txBox="1"/>
            <p:nvPr/>
          </p:nvSpPr>
          <p:spPr>
            <a:xfrm>
              <a:off x="4373416" y="3077944"/>
              <a:ext cx="3445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gradFill>
                    <a:gsLst>
                      <a:gs pos="0">
                        <a:srgbClr val="002060"/>
                      </a:gs>
                      <a:gs pos="100000">
                        <a:srgbClr val="002060"/>
                      </a:gs>
                    </a:gsLst>
                    <a:lin ang="0" scaled="1"/>
                  </a:gradFill>
                  <a:latin typeface="안동엄마까투리" panose="020B0600000101010101" pitchFamily="50" charset="-127"/>
                  <a:ea typeface="안동엄마까투리" panose="020B0600000101010101" pitchFamily="50" charset="-127"/>
                </a:rPr>
                <a:t>THANK YOU</a:t>
              </a:r>
              <a:endParaRPr lang="ko-KR" altLang="en-US" sz="4800" dirty="0">
                <a:gradFill>
                  <a:gsLst>
                    <a:gs pos="0">
                      <a:srgbClr val="002060"/>
                    </a:gs>
                    <a:gs pos="100000">
                      <a:srgbClr val="002060"/>
                    </a:gs>
                  </a:gsLst>
                  <a:lin ang="0" scaled="1"/>
                </a:gradFill>
                <a:latin typeface="안동엄마까투리" panose="020B0600000101010101" pitchFamily="50" charset="-127"/>
                <a:ea typeface="안동엄마까투리" panose="020B0600000101010101" pitchFamily="50" charset="-127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003637" y="2639794"/>
              <a:ext cx="1847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ko-KR" altLang="en-US" sz="2800" dirty="0">
                <a:gradFill>
                  <a:gsLst>
                    <a:gs pos="0">
                      <a:srgbClr val="0099FF"/>
                    </a:gs>
                    <a:gs pos="100000">
                      <a:srgbClr val="0099FF"/>
                    </a:gs>
                  </a:gsLst>
                  <a:lin ang="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B3EB6FF4-B208-E98E-2115-A70CF2DFE4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582" y="5827461"/>
            <a:ext cx="821995" cy="82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239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000" dirty="0" smtClean="0"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</a:gradFill>
            <a:latin typeface="KoPub돋움체 Light" panose="02020603020101020101" pitchFamily="18" charset="-127"/>
            <a:ea typeface="KoPub돋움체 Light" panose="020206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264</Words>
  <Application>Microsoft Office PowerPoint</Application>
  <PresentationFormat>와이드스크린</PresentationFormat>
  <Paragraphs>26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안동엄마까투리</vt:lpstr>
      <vt:lpstr>KoPub돋움체 Bold</vt:lpstr>
      <vt:lpstr>Wingdings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 su Hwang</dc:creator>
  <cp:lastModifiedBy>김동현</cp:lastModifiedBy>
  <cp:revision>38</cp:revision>
  <dcterms:created xsi:type="dcterms:W3CDTF">2016-04-02T11:41:56Z</dcterms:created>
  <dcterms:modified xsi:type="dcterms:W3CDTF">2022-05-10T17:55:53Z</dcterms:modified>
</cp:coreProperties>
</file>

<file path=docProps/thumbnail.jpeg>
</file>